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60" r:id="rId5"/>
    <p:sldMasterId id="2147483676" r:id="rId6"/>
    <p:sldMasterId id="2147483688" r:id="rId7"/>
    <p:sldMasterId id="2147483700" r:id="rId8"/>
  </p:sldMasterIdLst>
  <p:notesMasterIdLst>
    <p:notesMasterId r:id="rId31"/>
  </p:notesMasterIdLst>
  <p:handoutMasterIdLst>
    <p:handoutMasterId r:id="rId32"/>
  </p:handoutMasterIdLst>
  <p:sldIdLst>
    <p:sldId id="268" r:id="rId9"/>
    <p:sldId id="11529" r:id="rId10"/>
    <p:sldId id="11493" r:id="rId11"/>
    <p:sldId id="363" r:id="rId12"/>
    <p:sldId id="11534" r:id="rId13"/>
    <p:sldId id="367" r:id="rId14"/>
    <p:sldId id="275" r:id="rId15"/>
    <p:sldId id="383" r:id="rId16"/>
    <p:sldId id="11528" r:id="rId17"/>
    <p:sldId id="272" r:id="rId18"/>
    <p:sldId id="378" r:id="rId19"/>
    <p:sldId id="11533" r:id="rId20"/>
    <p:sldId id="11535" r:id="rId21"/>
    <p:sldId id="402" r:id="rId22"/>
    <p:sldId id="11532" r:id="rId23"/>
    <p:sldId id="1072" r:id="rId24"/>
    <p:sldId id="11488" r:id="rId25"/>
    <p:sldId id="1081" r:id="rId26"/>
    <p:sldId id="11519" r:id="rId27"/>
    <p:sldId id="11520" r:id="rId28"/>
    <p:sldId id="11531" r:id="rId29"/>
    <p:sldId id="11491" r:id="rId30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8F040B-82D6-7A70-01C0-3AD6DCECD785}" name="Kathryn Murdock" initials="KM" userId="S::kmurdock@maulfoster.com::33b03134-21dc-4174-b5b3-a8a8e27acb0a" providerId="AD"/>
  <p188:author id="{580DA65F-3B13-666B-18FC-6181A8D17A3E}" name="Sulley Schuster" initials="SS" userId="S::sschuster@maulfoster.com::53d4a1d7-bae4-4a77-aa50-4f1f640107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D5B"/>
    <a:srgbClr val="00863D"/>
    <a:srgbClr val="1B6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74266" autoAdjust="0"/>
  </p:normalViewPr>
  <p:slideViewPr>
    <p:cSldViewPr snapToGrid="0">
      <p:cViewPr varScale="1">
        <p:scale>
          <a:sx n="123" d="100"/>
          <a:sy n="123" d="100"/>
        </p:scale>
        <p:origin x="1392" y="96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735" cy="464503"/>
          </a:xfrm>
          <a:prstGeom prst="rect">
            <a:avLst/>
          </a:prstGeom>
        </p:spPr>
        <p:txBody>
          <a:bodyPr vert="horz" lIns="91293" tIns="45646" rIns="91293" bIns="456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3" tIns="45646" rIns="91293" bIns="45646" rtlCol="0"/>
          <a:lstStyle>
            <a:lvl1pPr algn="r">
              <a:defRPr sz="1200"/>
            </a:lvl1pPr>
          </a:lstStyle>
          <a:p>
            <a:fld id="{71B0DE8C-47F1-E541-B4DD-C4EB8DF58A07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312"/>
            <a:ext cx="3037735" cy="464503"/>
          </a:xfrm>
          <a:prstGeom prst="rect">
            <a:avLst/>
          </a:prstGeom>
        </p:spPr>
        <p:txBody>
          <a:bodyPr vert="horz" lIns="91293" tIns="45646" rIns="91293" bIns="456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3" tIns="45646" rIns="91293" bIns="45646" rtlCol="0" anchor="b"/>
          <a:lstStyle>
            <a:lvl1pPr algn="r">
              <a:defRPr sz="1200"/>
            </a:lvl1pPr>
          </a:lstStyle>
          <a:p>
            <a:fld id="{9608A881-B894-ED44-9108-D3317422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6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CDC475-BD9A-4C4C-9E91-34CA21719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04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159">
              <a:defRPr/>
            </a:pPr>
            <a:fld id="{DBCDC475-BD9A-4C4C-9E91-34CA21719164}" type="slidenum">
              <a:rPr lang="en-US">
                <a:solidFill>
                  <a:srgbClr val="000000"/>
                </a:solidFill>
              </a:rPr>
              <a:pPr defTabSz="904159"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6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5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48" indent="-18094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57AFB-5054-4ACC-A442-B74F33861B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47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4697" eaLnBrk="1" hangingPunct="1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2929">
              <a:defRPr/>
            </a:pPr>
            <a:fld id="{DBCDC475-BD9A-4C4C-9E91-34CA21719164}" type="slidenum">
              <a:rPr lang="en-US">
                <a:solidFill>
                  <a:srgbClr val="000000"/>
                </a:solidFill>
              </a:rPr>
              <a:pPr defTabSz="912929"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9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3793">
              <a:buClr>
                <a:srgbClr val="A3E35E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786">
              <a:defRPr/>
            </a:pPr>
            <a:fld id="{DBCDC475-BD9A-4C4C-9E91-34CA21719164}" type="slidenum">
              <a:rPr lang="en-US">
                <a:solidFill>
                  <a:srgbClr val="000000"/>
                </a:solidFill>
                <a:latin typeface="Arial" charset="0"/>
              </a:rPr>
              <a:pPr defTabSz="955786"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2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5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85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4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54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4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2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131888"/>
            <a:ext cx="5432425" cy="3055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159">
              <a:defRPr/>
            </a:pPr>
            <a:fld id="{DBCDC475-BD9A-4C4C-9E91-34CA21719164}" type="slidenum">
              <a:rPr lang="en-US">
                <a:solidFill>
                  <a:srgbClr val="000000"/>
                </a:solidFill>
              </a:rPr>
              <a:pPr defTabSz="904159"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7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9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4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159">
              <a:defRPr/>
            </a:pPr>
            <a:fld id="{DBCDC475-BD9A-4C4C-9E91-34CA21719164}" type="slidenum">
              <a:rPr lang="en-US">
                <a:solidFill>
                  <a:srgbClr val="000000"/>
                </a:solidFill>
              </a:rPr>
              <a:pPr defTabSz="904159"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8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DC475-BD9A-4C4C-9E91-34CA2171916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5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4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6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4" y="388007"/>
            <a:ext cx="4021699" cy="41540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2" y="826813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0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6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4" y="388008"/>
            <a:ext cx="4021699" cy="20289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2" y="826813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2465" y="2516007"/>
            <a:ext cx="4021699" cy="20302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26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Top, Three Photo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113" y="379876"/>
            <a:ext cx="8295209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3114" y="946944"/>
            <a:ext cx="8295209" cy="2367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368823" y="3417591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23367" y="3416275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6296081" y="3416276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8987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7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2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18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on Left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9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2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3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12771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5624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837826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27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7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6" y="388007"/>
            <a:ext cx="4021699" cy="41540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4" y="826814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1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7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6" y="388009"/>
            <a:ext cx="4021699" cy="20289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4" y="826814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2467" y="2516007"/>
            <a:ext cx="4021699" cy="20302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6017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Top, Three Photo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115" y="379877"/>
            <a:ext cx="8295209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3116" y="946945"/>
            <a:ext cx="8295209" cy="2367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368825" y="3417592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23369" y="3416276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6296083" y="3416277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494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51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08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30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92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88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on Left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6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4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46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12771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5624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83782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58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6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4" y="388007"/>
            <a:ext cx="4021699" cy="41540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2" y="826813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6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4" y="388008"/>
            <a:ext cx="4021699" cy="20289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2" y="826813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2465" y="2516007"/>
            <a:ext cx="4021699" cy="20302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314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Top, Three Photo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113" y="379876"/>
            <a:ext cx="8295209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3114" y="946944"/>
            <a:ext cx="8295209" cy="2367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368823" y="3417591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23367" y="3416275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6296081" y="3416276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320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48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2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2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54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05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9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6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9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on Left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47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4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12771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5624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83782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2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8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5" y="388007"/>
            <a:ext cx="4021699" cy="41540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3" y="826815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3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421" y="379878"/>
            <a:ext cx="3791764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225" y="388008"/>
            <a:ext cx="4021699" cy="20289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423" y="826815"/>
            <a:ext cx="3791763" cy="372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2466" y="2516007"/>
            <a:ext cx="4021699" cy="20302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1386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Top, Three Photo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114" y="379878"/>
            <a:ext cx="8295209" cy="446938"/>
          </a:xfrm>
          <a:prstGeom prst="rect">
            <a:avLst/>
          </a:prstGeom>
        </p:spPr>
        <p:txBody>
          <a:bodyPr anchor="b"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5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3115" y="946945"/>
            <a:ext cx="8295209" cy="2367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368823" y="3417592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23368" y="3416277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6296082" y="3416277"/>
            <a:ext cx="2430483" cy="1123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lv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744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on Left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First level of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0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12771"/>
            <a:ext cx="5486400" cy="425054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5624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83782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6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2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5" r:id="rId10"/>
    <p:sldLayoutId id="2147483672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64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25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9.sv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8.png"/><Relationship Id="rId21" Type="http://schemas.openxmlformats.org/officeDocument/2006/relationships/image" Target="../media/image32.jpeg"/><Relationship Id="rId7" Type="http://schemas.openxmlformats.org/officeDocument/2006/relationships/image" Target="../media/image20.png"/><Relationship Id="rId12" Type="http://schemas.openxmlformats.org/officeDocument/2006/relationships/image" Target="../media/image11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26.png"/><Relationship Id="rId10" Type="http://schemas.openxmlformats.org/officeDocument/2006/relationships/image" Target="../media/image23.svg"/><Relationship Id="rId19" Type="http://schemas.openxmlformats.org/officeDocument/2006/relationships/image" Target="../media/image30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32591" y="3657261"/>
            <a:ext cx="8202749" cy="10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Puget Sound Regional Council Executive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Nicole McIntosh, Deputy Assistant Secretary, WSF 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Sept. 28, 2023			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				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33" y="2852881"/>
            <a:ext cx="784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7D5B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WASHINGTON STATE FERRIES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D7D5B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A2A20-535C-4F4B-A693-C370BABB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363"/>
            <a:ext cx="9144000" cy="2048256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27C8393-AE79-EAB7-FA8C-11C931492B1E}"/>
              </a:ext>
            </a:extLst>
          </p:cNvPr>
          <p:cNvSpPr txBox="1">
            <a:spLocks/>
          </p:cNvSpPr>
          <p:nvPr/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3FE001C-2E03-3050-9143-519D1CD3A019}"/>
              </a:ext>
            </a:extLst>
          </p:cNvPr>
          <p:cNvSpPr txBox="1">
            <a:spLocks/>
          </p:cNvSpPr>
          <p:nvPr/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2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5892" r="5564" b="5832"/>
          <a:stretch/>
        </p:blipFill>
        <p:spPr bwMode="auto">
          <a:xfrm>
            <a:off x="304042" y="697108"/>
            <a:ext cx="4119912" cy="3853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912" y="73266"/>
            <a:ext cx="6642100" cy="566814"/>
          </a:xfrm>
        </p:spPr>
        <p:txBody>
          <a:bodyPr/>
          <a:lstStyle/>
          <a:p>
            <a:r>
              <a:rPr lang="en-US" dirty="0"/>
              <a:t>Vessel replacement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0D348-0579-25D9-4A99-B790A9CE32A4}"/>
              </a:ext>
            </a:extLst>
          </p:cNvPr>
          <p:cNvSpPr txBox="1"/>
          <p:nvPr/>
        </p:nvSpPr>
        <p:spPr>
          <a:xfrm>
            <a:off x="4720047" y="1184453"/>
            <a:ext cx="3061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 vessels in the fleet; with 15 currently in service due to scheduled maintenance, repairs, and hybrid conversion</a:t>
            </a:r>
          </a:p>
        </p:txBody>
      </p:sp>
    </p:spTree>
    <p:extLst>
      <p:ext uri="{BB962C8B-B14F-4D97-AF65-F5344CB8AC3E}">
        <p14:creationId xmlns:p14="http://schemas.microsoft.com/office/powerpoint/2010/main" val="372101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E5C646-FAEC-192E-B61B-2D5BE440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104379"/>
            <a:ext cx="6172200" cy="441361"/>
          </a:xfrm>
        </p:spPr>
        <p:txBody>
          <a:bodyPr/>
          <a:lstStyle/>
          <a:p>
            <a:r>
              <a:rPr lang="en-US" sz="2800" dirty="0"/>
              <a:t>Crew Availability </a:t>
            </a:r>
            <a:endParaRPr lang="en-US" sz="2800" i="1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DD6EB9F-5A06-49A2-C0A8-295746DD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DC29B90-46AB-D3E1-C821-7596B3D8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650189"/>
            <a:ext cx="6515100" cy="42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7F07-09E7-76BA-0D9C-B49E45BE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69055"/>
            <a:ext cx="8373110" cy="479821"/>
          </a:xfrm>
        </p:spPr>
        <p:txBody>
          <a:bodyPr/>
          <a:lstStyle/>
          <a:p>
            <a:r>
              <a:rPr lang="en-US" sz="2400" dirty="0"/>
              <a:t>Providing Career Paths &amp; Training for Retention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42875-0ADA-776D-1265-308D43F1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Content Placeholder 6" descr="Diagram, timeline&#10;&#10;Description automatically generated">
            <a:extLst>
              <a:ext uri="{FF2B5EF4-FFF2-40B4-BE49-F238E27FC236}">
                <a16:creationId xmlns:a16="http://schemas.microsoft.com/office/drawing/2014/main" id="{8A47C451-5CE9-4132-17A6-BF32A454E3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717" r="9087" b="9939"/>
          <a:stretch/>
        </p:blipFill>
        <p:spPr>
          <a:xfrm>
            <a:off x="350520" y="908360"/>
            <a:ext cx="2648533" cy="3531386"/>
          </a:xfr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53F39E91-3555-2ED8-2B9C-3F317EED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70" y="688093"/>
            <a:ext cx="2334260" cy="3881193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A18CF7E3-1B37-5171-D00F-A602C1D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1" y="688093"/>
            <a:ext cx="2334260" cy="39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329C-7606-8C87-3B21-4EDA290A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3F662-6F53-C2CD-E109-7442B6220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94225"/>
            <a:ext cx="5678680" cy="3800399"/>
          </a:xfrm>
        </p:spPr>
        <p:txBody>
          <a:bodyPr/>
          <a:lstStyle/>
          <a:p>
            <a:pPr marL="0" indent="0">
              <a:buNone/>
            </a:pPr>
            <a:r>
              <a:rPr lang="en-US" sz="1800" b="1" kern="0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Crewing and Workforce Investments Since 2022</a:t>
            </a:r>
            <a:endParaRPr lang="en-US" sz="1800" b="1" kern="0" dirty="0">
              <a:solidFill>
                <a:srgbClr val="26262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$756,000 for New Mate Scholarship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$8.1 million for AB to Mate Program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$1.07 million for Engine Room Wiper Program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$6.66 million for Eagle Harbor Maintenance Facility second Shift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$1.02 million for Eagle Harbor Apprenticeships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$1.07 million for workforce development, including cultural issues, at the Washington state ferries (SB 5550)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$93,000 for Reimbursement of Lodging and TWIC Card costs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CF433-421A-E190-0288-12E1430C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 descr="Croton Sailing – Navigation Course">
            <a:extLst>
              <a:ext uri="{FF2B5EF4-FFF2-40B4-BE49-F238E27FC236}">
                <a16:creationId xmlns:a16="http://schemas.microsoft.com/office/drawing/2014/main" id="{63F1B523-F0CD-D0D0-0891-3D674390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30" y="2651825"/>
            <a:ext cx="2448370" cy="214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Nautical Navigation - Activity - TeachEngineering">
            <a:extLst>
              <a:ext uri="{FF2B5EF4-FFF2-40B4-BE49-F238E27FC236}">
                <a16:creationId xmlns:a16="http://schemas.microsoft.com/office/drawing/2014/main" id="{3160A165-E02A-F8BE-69F7-C3A12AA8C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38" y="794225"/>
            <a:ext cx="2922662" cy="1948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19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AACE04-0184-F55D-B0FA-9D16F2CBC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71750"/>
            <a:ext cx="5171250" cy="199708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4FF58-EB42-9F7D-9DDB-961F6F01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FEEF3-ED85-4FDA-DABA-255700F2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" y="91882"/>
            <a:ext cx="6310148" cy="857250"/>
          </a:xfrm>
        </p:spPr>
        <p:txBody>
          <a:bodyPr/>
          <a:lstStyle/>
          <a:p>
            <a:r>
              <a:rPr lang="en-US" sz="2400" dirty="0"/>
              <a:t>Advertising WSF Careers </a:t>
            </a:r>
            <a:br>
              <a:rPr lang="en-US" sz="2400" dirty="0"/>
            </a:br>
            <a:r>
              <a:rPr lang="en-US" sz="2100" i="1" dirty="0"/>
              <a:t>Media Campaign</a:t>
            </a:r>
            <a:endParaRPr lang="en-US" i="1" dirty="0"/>
          </a:p>
        </p:txBody>
      </p:sp>
      <p:pic>
        <p:nvPicPr>
          <p:cNvPr id="8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E2BDBD-4B7B-3358-8F84-A1D6E5EAF7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62" y="659463"/>
            <a:ext cx="1737500" cy="390937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87608-3C6A-4044-4D92-0047B54AB47D}"/>
              </a:ext>
            </a:extLst>
          </p:cNvPr>
          <p:cNvSpPr txBox="1"/>
          <p:nvPr/>
        </p:nvSpPr>
        <p:spPr>
          <a:xfrm>
            <a:off x="740060" y="1031513"/>
            <a:ext cx="4414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More than 3 million impressions across paid campaigns on Meta platforms, including Facebook, Instagram, and Messenger</a:t>
            </a:r>
          </a:p>
          <a:p>
            <a:endParaRPr lang="en-US" sz="1200" dirty="0"/>
          </a:p>
          <a:p>
            <a:r>
              <a:rPr lang="en-US" sz="1200" dirty="0"/>
              <a:t>Nearly half a million impressions from Tik Tok</a:t>
            </a:r>
          </a:p>
        </p:txBody>
      </p:sp>
    </p:spTree>
    <p:extLst>
      <p:ext uri="{BB962C8B-B14F-4D97-AF65-F5344CB8AC3E}">
        <p14:creationId xmlns:p14="http://schemas.microsoft.com/office/powerpoint/2010/main" val="52454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luttered, dirty&#10;&#10;Description automatically generated">
            <a:extLst>
              <a:ext uri="{FF2B5EF4-FFF2-40B4-BE49-F238E27FC236}">
                <a16:creationId xmlns:a16="http://schemas.microsoft.com/office/drawing/2014/main" id="{EC55ACCC-C4F6-DF28-6D24-38921600C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r="8801"/>
          <a:stretch/>
        </p:blipFill>
        <p:spPr>
          <a:xfrm rot="5400000">
            <a:off x="1311475" y="756907"/>
            <a:ext cx="2326319" cy="2506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E436F-CE8E-496F-5F08-24A6729D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27402"/>
            <a:ext cx="8229600" cy="489981"/>
          </a:xfrm>
        </p:spPr>
        <p:txBody>
          <a:bodyPr/>
          <a:lstStyle/>
          <a:p>
            <a:r>
              <a:rPr lang="en-US" dirty="0"/>
              <a:t>Recruitment Results for WSF Careers </a:t>
            </a:r>
            <a:br>
              <a:rPr lang="en-US" dirty="0"/>
            </a:br>
            <a:endParaRPr lang="en-US" i="1" dirty="0"/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34756D-9F48-AEC4-B112-9E0437ECA3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17225" r="5765" b="10640"/>
          <a:stretch/>
        </p:blipFill>
        <p:spPr>
          <a:xfrm>
            <a:off x="2166258" y="2956918"/>
            <a:ext cx="2506334" cy="182481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E47AE-C333-3012-4A72-3F778CB7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Picture 10" descr="A group of people standing in front of a boat&#10;&#10;Description automatically generated with medium confidence">
            <a:extLst>
              <a:ext uri="{FF2B5EF4-FFF2-40B4-BE49-F238E27FC236}">
                <a16:creationId xmlns:a16="http://schemas.microsoft.com/office/drawing/2014/main" id="{85CDC0E7-4967-AAA5-F0B4-79118A09A4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2465" r="7798" b="8574"/>
          <a:stretch/>
        </p:blipFill>
        <p:spPr>
          <a:xfrm>
            <a:off x="4973252" y="2571750"/>
            <a:ext cx="2855094" cy="2226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CC413-C451-068B-4BF1-71E202D2300E}"/>
              </a:ext>
            </a:extLst>
          </p:cNvPr>
          <p:cNvSpPr txBox="1"/>
          <p:nvPr/>
        </p:nvSpPr>
        <p:spPr>
          <a:xfrm>
            <a:off x="3878131" y="1091478"/>
            <a:ext cx="3477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More than 250 applications received for Deck &amp; Terminal positions during the campaign</a:t>
            </a:r>
          </a:p>
          <a:p>
            <a:endParaRPr lang="en-US" sz="1200" dirty="0"/>
          </a:p>
          <a:p>
            <a:r>
              <a:rPr lang="en-US" sz="1200" dirty="0"/>
              <a:t>Saw a 7% increase in diversity in the Deck applicant pool</a:t>
            </a:r>
          </a:p>
          <a:p>
            <a:endParaRPr lang="en-US" sz="1200" dirty="0"/>
          </a:p>
          <a:p>
            <a:r>
              <a:rPr lang="en-US" sz="1200" dirty="0"/>
              <a:t>Had a 4.5% increase in Veteran applicants</a:t>
            </a:r>
          </a:p>
        </p:txBody>
      </p:sp>
    </p:spTree>
    <p:extLst>
      <p:ext uri="{BB962C8B-B14F-4D97-AF65-F5344CB8AC3E}">
        <p14:creationId xmlns:p14="http://schemas.microsoft.com/office/powerpoint/2010/main" val="124974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D66660-8C02-4E12-B44A-A1A6D6C42D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1010" y="177805"/>
            <a:ext cx="8751536" cy="4845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00">
              <a:defRPr/>
            </a:pPr>
            <a:r>
              <a:rPr lang="en-US" sz="3000" dirty="0"/>
              <a:t>Investment in Action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BCB69C5-8826-1198-3B6C-9AE744B8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97C0-F167-460B-8748-0EDEF051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28" y="675635"/>
            <a:ext cx="7322043" cy="471201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50" dirty="0"/>
              <a:t>$1.34 billion secured for electrification program from: </a:t>
            </a:r>
            <a:endParaRPr lang="en-US" dirty="0">
              <a:cs typeface="Arial"/>
            </a:endParaRPr>
          </a:p>
          <a:p>
            <a:pPr marL="342424" indent="-342424">
              <a:spcBef>
                <a:spcPts val="0"/>
              </a:spcBef>
            </a:pPr>
            <a:endParaRPr lang="en-US" sz="2250" dirty="0">
              <a:cs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250" dirty="0">
              <a:cs typeface="Arial"/>
            </a:endParaRPr>
          </a:p>
          <a:p>
            <a:pPr marL="342424" indent="-342424">
              <a:spcBef>
                <a:spcPts val="0"/>
              </a:spcBef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24" indent="-342424">
              <a:spcBef>
                <a:spcPts val="450"/>
              </a:spcBef>
            </a:pP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24" indent="-342424"/>
            <a:endParaRPr lang="en-US" sz="1500" dirty="0">
              <a:cs typeface="Arial"/>
            </a:endParaRPr>
          </a:p>
        </p:txBody>
      </p:sp>
      <p:pic>
        <p:nvPicPr>
          <p:cNvPr id="10" name="Picture 9" descr="FHWA Federal Highway Administration Logo">
            <a:extLst>
              <a:ext uri="{FF2B5EF4-FFF2-40B4-BE49-F238E27FC236}">
                <a16:creationId xmlns:a16="http://schemas.microsoft.com/office/drawing/2014/main" id="{54D7E032-93A3-A769-99DD-62B4E5BC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0" b="31155"/>
          <a:stretch/>
        </p:blipFill>
        <p:spPr>
          <a:xfrm>
            <a:off x="221010" y="1490740"/>
            <a:ext cx="1976870" cy="683134"/>
          </a:xfrm>
          <a:prstGeom prst="rect">
            <a:avLst/>
          </a:prstGeom>
        </p:spPr>
      </p:pic>
      <p:pic>
        <p:nvPicPr>
          <p:cNvPr id="12" name="Picture 11" descr="MARAD logo in Navy blue">
            <a:extLst>
              <a:ext uri="{FF2B5EF4-FFF2-40B4-BE49-F238E27FC236}">
                <a16:creationId xmlns:a16="http://schemas.microsoft.com/office/drawing/2014/main" id="{B824357A-7B6D-DF44-0661-F6F7C8619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323" y="1443877"/>
            <a:ext cx="1589812" cy="815030"/>
          </a:xfrm>
          <a:prstGeom prst="rect">
            <a:avLst/>
          </a:prstGeom>
        </p:spPr>
      </p:pic>
      <p:pic>
        <p:nvPicPr>
          <p:cNvPr id="11" name="Picture 10" descr="Federal Transit Administration (FTA) logo, blue circle with white swirls">
            <a:extLst>
              <a:ext uri="{FF2B5EF4-FFF2-40B4-BE49-F238E27FC236}">
                <a16:creationId xmlns:a16="http://schemas.microsoft.com/office/drawing/2014/main" id="{C1AEF185-8F84-D7DF-5265-EB56AA8B5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4" y="2378245"/>
            <a:ext cx="1152092" cy="1224179"/>
          </a:xfrm>
          <a:prstGeom prst="rect">
            <a:avLst/>
          </a:prstGeom>
        </p:spPr>
      </p:pic>
      <p:pic>
        <p:nvPicPr>
          <p:cNvPr id="7" name="Picture 6" descr="Washington State Department of Ecology logo- the state of Washington is filled with an image of mountains, lakes, and the sun.">
            <a:extLst>
              <a:ext uri="{FF2B5EF4-FFF2-40B4-BE49-F238E27FC236}">
                <a16:creationId xmlns:a16="http://schemas.microsoft.com/office/drawing/2014/main" id="{3CD320C5-8483-8448-DF56-BC3676574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85" y="2470915"/>
            <a:ext cx="1148196" cy="1148195"/>
          </a:xfrm>
          <a:prstGeom prst="rect">
            <a:avLst/>
          </a:prstGeom>
        </p:spPr>
      </p:pic>
      <p:pic>
        <p:nvPicPr>
          <p:cNvPr id="5" name="Picture 4" descr=" Move Ahead Washington logo- an outline of the state of Washington iwth blue and yellow text reading 'Move Ahead'">
            <a:extLst>
              <a:ext uri="{FF2B5EF4-FFF2-40B4-BE49-F238E27FC236}">
                <a16:creationId xmlns:a16="http://schemas.microsoft.com/office/drawing/2014/main" id="{28F728F5-175B-3A47-B4D0-EDCF51726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51" y="2481288"/>
            <a:ext cx="1174175" cy="1110511"/>
          </a:xfrm>
          <a:prstGeom prst="rect">
            <a:avLst/>
          </a:prstGeom>
        </p:spPr>
      </p:pic>
      <p:pic>
        <p:nvPicPr>
          <p:cNvPr id="9" name="Picture 8" descr="Puget Sound Regional Council logo, with a diamond made of a teal square, green square, orange square, and purple square">
            <a:extLst>
              <a:ext uri="{FF2B5EF4-FFF2-40B4-BE49-F238E27FC236}">
                <a16:creationId xmlns:a16="http://schemas.microsoft.com/office/drawing/2014/main" id="{0FE53E03-9183-BBA0-EA1D-B5ACC4C6D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8" y="3705912"/>
            <a:ext cx="2410691" cy="796495"/>
          </a:xfrm>
          <a:prstGeom prst="rect">
            <a:avLst/>
          </a:prstGeom>
        </p:spPr>
      </p:pic>
      <p:pic>
        <p:nvPicPr>
          <p:cNvPr id="1026" name="Picture 2" descr="Washington Governor Jay Inslee is seated at a table outdoors where he just signed several bills. A large crowd of people are smiling behind him with their hands in the air making the symbol for Number One. There is a large ferry in the background.">
            <a:extLst>
              <a:ext uri="{FF2B5EF4-FFF2-40B4-BE49-F238E27FC236}">
                <a16:creationId xmlns:a16="http://schemas.microsoft.com/office/drawing/2014/main" id="{594E809F-B026-79DB-E73A-81AC01318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0"/>
          <a:stretch/>
        </p:blipFill>
        <p:spPr bwMode="auto">
          <a:xfrm>
            <a:off x="4800208" y="1490740"/>
            <a:ext cx="4035696" cy="208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64AA2-E66A-49EC-5DCE-197103425503}"/>
              </a:ext>
            </a:extLst>
          </p:cNvPr>
          <p:cNvSpPr txBox="1"/>
          <p:nvPr/>
        </p:nvSpPr>
        <p:spPr>
          <a:xfrm>
            <a:off x="4718277" y="3716764"/>
            <a:ext cx="4584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350" i="1" dirty="0"/>
              <a:t>2022 Move Ahead Washington transportation package signing</a:t>
            </a:r>
          </a:p>
        </p:txBody>
      </p:sp>
    </p:spTree>
    <p:extLst>
      <p:ext uri="{BB962C8B-B14F-4D97-AF65-F5344CB8AC3E}">
        <p14:creationId xmlns:p14="http://schemas.microsoft.com/office/powerpoint/2010/main" val="392224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9F7DC-74DB-42A7-BEA9-F6616436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A1B390-8C00-49C7-BEED-470B24961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1C1C83-042C-4B76-853F-60F0FDB0F52E}"/>
              </a:ext>
            </a:extLst>
          </p:cNvPr>
          <p:cNvSpPr txBox="1">
            <a:spLocks/>
          </p:cNvSpPr>
          <p:nvPr/>
        </p:nvSpPr>
        <p:spPr>
          <a:xfrm>
            <a:off x="360948" y="116077"/>
            <a:ext cx="8229600" cy="4988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7D5B"/>
                </a:solidFill>
                <a:effectLst/>
                <a:uLnTx/>
                <a:uFillTx/>
                <a:latin typeface="Arial Black"/>
                <a:ea typeface="+mj-ea"/>
              </a:rPr>
              <a:t>Jumbo Mark II Conversions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A7EBC-D5F8-11E9-8D99-9F6EE5EB2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" y="727609"/>
            <a:ext cx="8169215" cy="2017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F13BB2-8412-C572-6B9A-9E8ADF10342A}"/>
              </a:ext>
            </a:extLst>
          </p:cNvPr>
          <p:cNvSpPr txBox="1"/>
          <p:nvPr/>
        </p:nvSpPr>
        <p:spPr>
          <a:xfrm>
            <a:off x="919480" y="2960604"/>
            <a:ext cx="6934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Vigor awarded contract in Aug. 2023 for two vessels at $100 million; option for third vessel at $50 million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Dockside conversion (propulsion control system and hybrid electric)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Wenatchee </a:t>
            </a:r>
            <a:r>
              <a:rPr lang="en-US" sz="1600" dirty="0">
                <a:solidFill>
                  <a:prstClr val="black"/>
                </a:solidFill>
              </a:rPr>
              <a:t>to Vigor on Sept. 11 – return to service in late summer 2024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Tacoma in 2024 and Puyallup in 2025 if contract extended </a:t>
            </a:r>
          </a:p>
        </p:txBody>
      </p:sp>
    </p:spTree>
    <p:extLst>
      <p:ext uri="{BB962C8B-B14F-4D97-AF65-F5344CB8AC3E}">
        <p14:creationId xmlns:p14="http://schemas.microsoft.com/office/powerpoint/2010/main" val="499661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19F1AD60-FE56-7E22-7AD6-D765E566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03257"/>
            <a:ext cx="8172450" cy="711995"/>
          </a:xfrm>
        </p:spPr>
        <p:txBody>
          <a:bodyPr/>
          <a:lstStyle/>
          <a:p>
            <a:r>
              <a:rPr lang="en-US" sz="3000" dirty="0"/>
              <a:t>Hybrid Electric Olympic Class Builds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9F7DC-74DB-42A7-BEA9-F6616436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>
            <a:normAutofit/>
          </a:bodyPr>
          <a:lstStyle/>
          <a:p>
            <a:pPr defTabSz="914378">
              <a:lnSpc>
                <a:spcPct val="90000"/>
              </a:lnSpc>
              <a:spcAft>
                <a:spcPts val="600"/>
              </a:spcAft>
              <a:defRPr/>
            </a:pPr>
            <a:fld id="{07A1B390-8C00-49C7-BEED-470B249615B6}" type="slidenum">
              <a:rPr lang="en-US">
                <a:solidFill>
                  <a:prstClr val="white"/>
                </a:solidFill>
                <a:latin typeface="Arial" charset="0"/>
              </a:rPr>
              <a:pPr defTabSz="914378">
                <a:lnSpc>
                  <a:spcPct val="90000"/>
                </a:lnSpc>
                <a:spcAft>
                  <a:spcPts val="600"/>
                </a:spcAft>
                <a:defRPr/>
              </a:pPr>
              <a:t>18</a:t>
            </a:fld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3F9484D-AA1E-4D7C-B388-1015B8DD9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587" y="1062668"/>
            <a:ext cx="4422337" cy="3600269"/>
          </a:xfrm>
        </p:spPr>
        <p:txBody>
          <a:bodyPr lIns="91440" tIns="45720" rIns="91440" bIns="45720" anchor="t"/>
          <a:lstStyle/>
          <a:p>
            <a:pPr marL="129779">
              <a:spcBef>
                <a:spcPts val="900"/>
              </a:spcBef>
              <a:spcAft>
                <a:spcPts val="900"/>
              </a:spcAft>
            </a:pPr>
            <a:r>
              <a:rPr lang="en-US" sz="1650" dirty="0"/>
              <a:t>5 vessels, 2 routes (Clinton to Mukilteo, Seattle to Bremerton)</a:t>
            </a:r>
          </a:p>
          <a:p>
            <a:pPr marL="129779">
              <a:spcBef>
                <a:spcPts val="900"/>
              </a:spcBef>
              <a:spcAft>
                <a:spcPts val="900"/>
              </a:spcAft>
            </a:pPr>
            <a:r>
              <a:rPr lang="en-US" sz="1650" dirty="0"/>
              <a:t>300 million gallons of diesel fuel saved over 60 years</a:t>
            </a:r>
          </a:p>
          <a:p>
            <a:pPr marL="129779">
              <a:spcBef>
                <a:spcPts val="900"/>
              </a:spcBef>
              <a:spcAft>
                <a:spcPts val="900"/>
              </a:spcAft>
            </a:pPr>
            <a:r>
              <a:rPr lang="en-US" sz="1650" dirty="0"/>
              <a:t>$55 million lifecycle cost savings for five new vessels </a:t>
            </a:r>
          </a:p>
          <a:p>
            <a:pPr marL="129779">
              <a:spcBef>
                <a:spcPts val="900"/>
              </a:spcBef>
              <a:spcAft>
                <a:spcPts val="900"/>
              </a:spcAft>
            </a:pPr>
            <a:r>
              <a:rPr lang="en-US" sz="1650" dirty="0"/>
              <a:t>Plan to award 1 or 2 contracts in 2024; vessel delivery spring 2027</a:t>
            </a:r>
          </a:p>
          <a:p>
            <a:pPr marL="129779">
              <a:spcBef>
                <a:spcPts val="900"/>
              </a:spcBef>
              <a:spcAft>
                <a:spcPts val="900"/>
              </a:spcAft>
            </a:pPr>
            <a:r>
              <a:rPr lang="en-US" sz="1650" dirty="0"/>
              <a:t>Refining design for authorized procurement; draft bidding documents this fall</a:t>
            </a:r>
          </a:p>
          <a:p>
            <a:pPr marL="129779">
              <a:spcBef>
                <a:spcPts val="900"/>
              </a:spcBef>
              <a:spcAft>
                <a:spcPts val="900"/>
              </a:spcAft>
            </a:pPr>
            <a:endParaRPr lang="en-US" sz="1650" dirty="0"/>
          </a:p>
          <a:p>
            <a:endParaRPr lang="en-US" sz="1650" dirty="0"/>
          </a:p>
        </p:txBody>
      </p:sp>
      <p:pic>
        <p:nvPicPr>
          <p:cNvPr id="2" name="Graphic 1" descr="Cruise ship with solid fill">
            <a:extLst>
              <a:ext uri="{FF2B5EF4-FFF2-40B4-BE49-F238E27FC236}">
                <a16:creationId xmlns:a16="http://schemas.microsoft.com/office/drawing/2014/main" id="{3F22FAB1-2414-E6F6-4931-17963AFD5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86" y="1077258"/>
            <a:ext cx="385729" cy="385729"/>
          </a:xfrm>
          <a:prstGeom prst="rect">
            <a:avLst/>
          </a:prstGeom>
        </p:spPr>
      </p:pic>
      <p:pic>
        <p:nvPicPr>
          <p:cNvPr id="3" name="Graphic 2" descr="Fuel with solid fill">
            <a:extLst>
              <a:ext uri="{FF2B5EF4-FFF2-40B4-BE49-F238E27FC236}">
                <a16:creationId xmlns:a16="http://schemas.microsoft.com/office/drawing/2014/main" id="{22820D8E-59CE-2055-6251-B15AB552BD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859" y="1839677"/>
            <a:ext cx="385728" cy="385728"/>
          </a:xfrm>
          <a:prstGeom prst="rect">
            <a:avLst/>
          </a:prstGeom>
        </p:spPr>
      </p:pic>
      <p:pic>
        <p:nvPicPr>
          <p:cNvPr id="6" name="Graphic 11" descr="Flying Money with solid fill">
            <a:extLst>
              <a:ext uri="{FF2B5EF4-FFF2-40B4-BE49-F238E27FC236}">
                <a16:creationId xmlns:a16="http://schemas.microsoft.com/office/drawing/2014/main" id="{9C90AE39-80F1-4AD2-9611-115C9DD99F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272" y="2574823"/>
            <a:ext cx="374155" cy="374155"/>
          </a:xfrm>
          <a:prstGeom prst="rect">
            <a:avLst/>
          </a:prstGeom>
        </p:spPr>
      </p:pic>
      <p:pic>
        <p:nvPicPr>
          <p:cNvPr id="4" name="Graphic 3" descr="Contract with solid fill">
            <a:extLst>
              <a:ext uri="{FF2B5EF4-FFF2-40B4-BE49-F238E27FC236}">
                <a16:creationId xmlns:a16="http://schemas.microsoft.com/office/drawing/2014/main" id="{F7712319-E192-A940-791F-40E2677000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060" y="3330273"/>
            <a:ext cx="374155" cy="374155"/>
          </a:xfrm>
          <a:prstGeom prst="rect">
            <a:avLst/>
          </a:prstGeom>
        </p:spPr>
      </p:pic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A7D55064-75E6-02D1-B22E-89F2D681E9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0161" y="4094751"/>
            <a:ext cx="294375" cy="319460"/>
          </a:xfrm>
          <a:prstGeom prst="rect">
            <a:avLst/>
          </a:prstGeom>
        </p:spPr>
      </p:pic>
      <p:pic>
        <p:nvPicPr>
          <p:cNvPr id="17" name="Picture 16" descr="A large white ferry vessel&#10;">
            <a:extLst>
              <a:ext uri="{FF2B5EF4-FFF2-40B4-BE49-F238E27FC236}">
                <a16:creationId xmlns:a16="http://schemas.microsoft.com/office/drawing/2014/main" id="{2F38A748-F878-44F2-8E97-8F49E00600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64" y="1310610"/>
            <a:ext cx="3769823" cy="252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30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A487B-6A16-1F95-20C9-A43B5733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45E46-A324-A2B7-576E-B605BD30F67E}"/>
              </a:ext>
            </a:extLst>
          </p:cNvPr>
          <p:cNvSpPr txBox="1"/>
          <p:nvPr/>
        </p:nvSpPr>
        <p:spPr>
          <a:xfrm>
            <a:off x="168062" y="141132"/>
            <a:ext cx="8533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D7D5B"/>
                </a:solidFill>
                <a:latin typeface="Arial Black"/>
                <a:cs typeface="+mj-cs"/>
              </a:rPr>
              <a:t>Investing in Our Terminals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C547E-1B4C-F2F1-4768-E3C5E0260196}"/>
              </a:ext>
            </a:extLst>
          </p:cNvPr>
          <p:cNvSpPr txBox="1"/>
          <p:nvPr/>
        </p:nvSpPr>
        <p:spPr>
          <a:xfrm>
            <a:off x="571500" y="1297260"/>
            <a:ext cx="571415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Seattle Terminal at Colman Dock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Bainbridge Terminal Passenger Walkway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Anacortes Toll Booths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14CB7-653E-D7DC-067A-7F73C662E050}"/>
              </a:ext>
            </a:extLst>
          </p:cNvPr>
          <p:cNvSpPr txBox="1"/>
          <p:nvPr/>
        </p:nvSpPr>
        <p:spPr>
          <a:xfrm>
            <a:off x="389466" y="905667"/>
            <a:ext cx="809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7D5B"/>
                </a:solidFill>
                <a:latin typeface="Arial Black"/>
                <a:cs typeface="+mj-cs"/>
              </a:rPr>
              <a:t>Current 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31B6B-F12E-9FCF-2EB6-C133AA873705}"/>
              </a:ext>
            </a:extLst>
          </p:cNvPr>
          <p:cNvSpPr txBox="1"/>
          <p:nvPr/>
        </p:nvSpPr>
        <p:spPr>
          <a:xfrm>
            <a:off x="389466" y="2702996"/>
            <a:ext cx="809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7D5B"/>
                </a:solidFill>
                <a:latin typeface="Arial Black"/>
                <a:cs typeface="+mj-cs"/>
              </a:rPr>
              <a:t>Design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7175D-2A9D-A407-ACA3-6680A494A678}"/>
              </a:ext>
            </a:extLst>
          </p:cNvPr>
          <p:cNvSpPr txBox="1"/>
          <p:nvPr/>
        </p:nvSpPr>
        <p:spPr>
          <a:xfrm>
            <a:off x="571500" y="3072328"/>
            <a:ext cx="5714153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Fauntleroy Ferry Terminal Trestle Replacement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Anacortes Terminal Building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Kingston Seismic Retrofit – Trestle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And much more ahead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C0CBB-C191-9742-53FC-FF01E0907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-6675" b="22580"/>
          <a:stretch/>
        </p:blipFill>
        <p:spPr>
          <a:xfrm>
            <a:off x="6144791" y="2845564"/>
            <a:ext cx="2894521" cy="1622243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C50DA7C-9535-FED9-6CD4-FE2E74F23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" r="4478"/>
          <a:stretch/>
        </p:blipFill>
        <p:spPr>
          <a:xfrm>
            <a:off x="6144791" y="1160893"/>
            <a:ext cx="2894521" cy="17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9B29-C20D-3466-3819-0762ADAC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65" y="203200"/>
            <a:ext cx="6128564" cy="623417"/>
          </a:xfrm>
        </p:spPr>
        <p:txBody>
          <a:bodyPr/>
          <a:lstStyle/>
          <a:p>
            <a:r>
              <a:rPr lang="en-US" sz="3600" dirty="0"/>
              <a:t>Briefing agenda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8C864-8429-91D0-62BF-94D3CA0A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47500-16A3-61EE-87F6-B00D27B937ED}"/>
              </a:ext>
            </a:extLst>
          </p:cNvPr>
          <p:cNvSpPr txBox="1"/>
          <p:nvPr/>
        </p:nvSpPr>
        <p:spPr>
          <a:xfrm>
            <a:off x="402864" y="1002089"/>
            <a:ext cx="59401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Challenges for restoring service and maintaining reliability: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Vessel availability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Workforce recruitment, retention,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Highlights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terminals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from PSRC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A487B-6A16-1F95-20C9-A43B5733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45E46-A324-A2B7-576E-B605BD30F67E}"/>
              </a:ext>
            </a:extLst>
          </p:cNvPr>
          <p:cNvSpPr txBox="1"/>
          <p:nvPr/>
        </p:nvSpPr>
        <p:spPr>
          <a:xfrm>
            <a:off x="102701" y="50137"/>
            <a:ext cx="8605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D7D5B"/>
                </a:solidFill>
                <a:latin typeface="Arial Black"/>
                <a:cs typeface="+mj-cs"/>
              </a:rPr>
              <a:t>Seattle Terminal at Colman Dock</a:t>
            </a:r>
          </a:p>
          <a:p>
            <a:r>
              <a:rPr lang="en-US" sz="1600" dirty="0">
                <a:solidFill>
                  <a:srgbClr val="1D7D5B"/>
                </a:solidFill>
                <a:latin typeface="Arial Black"/>
                <a:cs typeface="+mj-cs"/>
              </a:rPr>
              <a:t>Opened Aug. 3, 2023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674A8-0439-2094-4215-39FCFA6AF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659" y="473059"/>
            <a:ext cx="3217481" cy="2144987"/>
          </a:xfrm>
          <a:prstGeom prst="rect">
            <a:avLst/>
          </a:prstGeom>
        </p:spPr>
      </p:pic>
      <p:pic>
        <p:nvPicPr>
          <p:cNvPr id="12" name="Picture 11" descr="Aerial view of a port&#10;&#10;Description automatically generated">
            <a:extLst>
              <a:ext uri="{FF2B5EF4-FFF2-40B4-BE49-F238E27FC236}">
                <a16:creationId xmlns:a16="http://schemas.microsoft.com/office/drawing/2014/main" id="{0578E781-DFB2-A45B-A04D-8F698984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61" y="2397426"/>
            <a:ext cx="3052614" cy="2358839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F497AC-EE19-CCBC-3F26-F043FA83D4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07" y="2397426"/>
            <a:ext cx="3317281" cy="2370198"/>
          </a:xfrm>
          <a:prstGeom prst="rect">
            <a:avLst/>
          </a:prstGeom>
        </p:spPr>
      </p:pic>
      <p:pic>
        <p:nvPicPr>
          <p:cNvPr id="10" name="Picture 9" descr="A couple of people standing in a building&#10;&#10;Description automatically generated">
            <a:extLst>
              <a:ext uri="{FF2B5EF4-FFF2-40B4-BE49-F238E27FC236}">
                <a16:creationId xmlns:a16="http://schemas.microsoft.com/office/drawing/2014/main" id="{59CDB964-B43C-F733-E01A-0ADD9EF0B1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680" b="37502"/>
          <a:stretch/>
        </p:blipFill>
        <p:spPr>
          <a:xfrm>
            <a:off x="365926" y="417219"/>
            <a:ext cx="4443591" cy="22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82A371-06EE-4C44-86EE-89218927270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887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7D5B"/>
                </a:solidFill>
                <a:effectLst/>
                <a:uLnTx/>
                <a:uFillTx/>
                <a:latin typeface="Arial Black"/>
                <a:ea typeface="+mj-ea"/>
              </a:rPr>
              <a:t>Support from PSRC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5403522-FF7D-F2B4-8EEF-B90AB82A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1B390-8C00-49C7-BEED-470B24961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75992-834E-D9BB-C5CF-E95F35AC48CF}"/>
              </a:ext>
            </a:extLst>
          </p:cNvPr>
          <p:cNvSpPr txBox="1"/>
          <p:nvPr/>
        </p:nvSpPr>
        <p:spPr>
          <a:xfrm>
            <a:off x="555551" y="1017939"/>
            <a:ext cx="6392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the issues in vessels and crewing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your outstanding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us know if you have questions or know of other places where we should provide this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our federal, state and local funding requests as appropriate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1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82A371-06EE-4C44-86EE-89218927270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887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D7D5B"/>
                </a:solidFill>
                <a:effectLst/>
                <a:uLnTx/>
                <a:uFillTx/>
                <a:latin typeface="Arial Black"/>
                <a:ea typeface="+mj-ea"/>
              </a:rPr>
              <a:t>Questions?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5403522-FF7D-F2B4-8EEF-B90AB82A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1B390-8C00-49C7-BEED-470B24961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outdoor, water, sky, grass&#10;&#10;Description automatically generated">
            <a:extLst>
              <a:ext uri="{FF2B5EF4-FFF2-40B4-BE49-F238E27FC236}">
                <a16:creationId xmlns:a16="http://schemas.microsoft.com/office/drawing/2014/main" id="{181633FC-1C3D-180E-1908-713E95C28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9" b="924"/>
          <a:stretch/>
        </p:blipFill>
        <p:spPr>
          <a:xfrm>
            <a:off x="395531" y="1165648"/>
            <a:ext cx="4906537" cy="2812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4BD25-4C2D-B661-1E9A-C328368A6BCA}"/>
              </a:ext>
            </a:extLst>
          </p:cNvPr>
          <p:cNvSpPr txBox="1"/>
          <p:nvPr/>
        </p:nvSpPr>
        <p:spPr>
          <a:xfrm>
            <a:off x="5433769" y="2127796"/>
            <a:ext cx="3147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Nicole McIntosh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Deputy Asst. Secretary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Washington State Ferries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mcintosh@wsdot.wa.gov</a:t>
            </a:r>
          </a:p>
        </p:txBody>
      </p:sp>
    </p:spTree>
    <p:extLst>
      <p:ext uri="{BB962C8B-B14F-4D97-AF65-F5344CB8AC3E}">
        <p14:creationId xmlns:p14="http://schemas.microsoft.com/office/powerpoint/2010/main" val="256713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C121-100D-4A75-90AD-788A4B93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106" y="44773"/>
            <a:ext cx="5788551" cy="644983"/>
          </a:xfrm>
        </p:spPr>
        <p:txBody>
          <a:bodyPr/>
          <a:lstStyle/>
          <a:p>
            <a:r>
              <a:rPr lang="en-US" sz="3600" b="0" dirty="0"/>
              <a:t>Our Ferry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4D59B-AC93-49D7-8E46-71FCDCAB1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5450" y="826813"/>
            <a:ext cx="5376735" cy="3720715"/>
          </a:xfrm>
        </p:spPr>
        <p:txBody>
          <a:bodyPr/>
          <a:lstStyle/>
          <a:p>
            <a:r>
              <a:rPr lang="en-US"/>
              <a:t>Largest ferry system in the United States</a:t>
            </a:r>
          </a:p>
          <a:p>
            <a:r>
              <a:rPr lang="en-US" sz="1600"/>
              <a:t>		</a:t>
            </a:r>
            <a:br>
              <a:rPr lang="en-US" sz="1600"/>
            </a:br>
            <a:r>
              <a:rPr lang="en-US" sz="1600"/>
              <a:t>		21 auto-passenger ferries</a:t>
            </a:r>
            <a:br>
              <a:rPr lang="en-US" sz="1600"/>
            </a:br>
            <a:endParaRPr lang="en-US"/>
          </a:p>
          <a:p>
            <a:r>
              <a:rPr lang="en-US" sz="1600"/>
              <a:t>		10 routes serving 20 terminals</a:t>
            </a:r>
          </a:p>
          <a:p>
            <a:endParaRPr lang="en-US" sz="1600"/>
          </a:p>
          <a:p>
            <a:r>
              <a:rPr lang="en-US"/>
              <a:t>		</a:t>
            </a:r>
            <a:r>
              <a:rPr lang="en-US" sz="1600"/>
              <a:t>23.9 million riders in 2019</a:t>
            </a:r>
            <a:br>
              <a:rPr lang="en-US" sz="1600"/>
            </a:br>
            <a:endParaRPr lang="en-US"/>
          </a:p>
          <a:p>
            <a:r>
              <a:rPr lang="en-US" sz="1600"/>
              <a:t>		10.5 million vehicles in 2019</a:t>
            </a:r>
            <a:br>
              <a:rPr lang="en-US" sz="1600"/>
            </a:br>
            <a:endParaRPr lang="en-US" sz="1600"/>
          </a:p>
          <a:p>
            <a:r>
              <a:rPr lang="en-US"/>
              <a:t>		</a:t>
            </a:r>
            <a:r>
              <a:rPr lang="en-US" sz="1600"/>
              <a:t>450 sailings per day</a:t>
            </a:r>
            <a:br>
              <a:rPr lang="en-US" sz="1600"/>
            </a:br>
            <a:endParaRPr lang="en-US" sz="1600"/>
          </a:p>
          <a:p>
            <a:r>
              <a:rPr lang="en-US"/>
              <a:t>		</a:t>
            </a:r>
            <a:r>
              <a:rPr lang="en-US" sz="1600"/>
              <a:t>1,800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C7554-6B99-4B3C-A6DF-6BC5D169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6057" y="4824883"/>
            <a:ext cx="2133600" cy="273844"/>
          </a:xfrm>
        </p:spPr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9C514FA-0DDC-4EA6-8E50-E9BC0A558548}"/>
              </a:ext>
            </a:extLst>
          </p:cNvPr>
          <p:cNvSpPr/>
          <p:nvPr/>
        </p:nvSpPr>
        <p:spPr>
          <a:xfrm>
            <a:off x="411815" y="242818"/>
            <a:ext cx="2673291" cy="430471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phic 8" descr="Captain male with solid fill">
            <a:extLst>
              <a:ext uri="{FF2B5EF4-FFF2-40B4-BE49-F238E27FC236}">
                <a16:creationId xmlns:a16="http://schemas.microsoft.com/office/drawing/2014/main" id="{800FD1C3-C5B2-4AD6-955A-2D9B9E406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8085" y="4015625"/>
            <a:ext cx="490622" cy="490622"/>
          </a:xfrm>
          <a:prstGeom prst="rect">
            <a:avLst/>
          </a:prstGeom>
        </p:spPr>
      </p:pic>
      <p:pic>
        <p:nvPicPr>
          <p:cNvPr id="11" name="Graphic 10" descr="Cruise ship with solid fill">
            <a:extLst>
              <a:ext uri="{FF2B5EF4-FFF2-40B4-BE49-F238E27FC236}">
                <a16:creationId xmlns:a16="http://schemas.microsoft.com/office/drawing/2014/main" id="{9BA368D6-6561-4B3F-9114-190AE25F5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48086" y="1251521"/>
            <a:ext cx="490621" cy="490621"/>
          </a:xfrm>
          <a:prstGeom prst="rect">
            <a:avLst/>
          </a:prstGeom>
        </p:spPr>
      </p:pic>
      <p:pic>
        <p:nvPicPr>
          <p:cNvPr id="13" name="Graphic 12" descr="Route (Two Pins With A Path) with solid fill">
            <a:extLst>
              <a:ext uri="{FF2B5EF4-FFF2-40B4-BE49-F238E27FC236}">
                <a16:creationId xmlns:a16="http://schemas.microsoft.com/office/drawing/2014/main" id="{72E367F1-30DE-4EDC-979C-32ACAF255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8085" y="1725463"/>
            <a:ext cx="490622" cy="490622"/>
          </a:xfrm>
          <a:prstGeom prst="rect">
            <a:avLst/>
          </a:prstGeom>
        </p:spPr>
      </p:pic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FDF553D0-F128-4B92-ABDE-5AFC7FB2F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48085" y="2922606"/>
            <a:ext cx="490622" cy="490622"/>
          </a:xfrm>
          <a:prstGeom prst="rect">
            <a:avLst/>
          </a:prstGeom>
        </p:spPr>
      </p:pic>
      <p:pic>
        <p:nvPicPr>
          <p:cNvPr id="17" name="Graphic 16" descr="Steering Wheel with solid fill">
            <a:extLst>
              <a:ext uri="{FF2B5EF4-FFF2-40B4-BE49-F238E27FC236}">
                <a16:creationId xmlns:a16="http://schemas.microsoft.com/office/drawing/2014/main" id="{12C6D474-FCE6-4AFE-B523-6D3A6E3B40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48085" y="3454508"/>
            <a:ext cx="490622" cy="490622"/>
          </a:xfrm>
          <a:prstGeom prst="rect">
            <a:avLst/>
          </a:prstGeom>
        </p:spPr>
      </p:pic>
      <p:pic>
        <p:nvPicPr>
          <p:cNvPr id="19" name="Graphic 18" descr="Group of men with solid fill">
            <a:extLst>
              <a:ext uri="{FF2B5EF4-FFF2-40B4-BE49-F238E27FC236}">
                <a16:creationId xmlns:a16="http://schemas.microsoft.com/office/drawing/2014/main" id="{8325C496-9E64-49E5-82C3-CB7C7AC758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48085" y="2361489"/>
            <a:ext cx="490622" cy="4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457B2A-491A-E5CD-4E17-210BAA80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75" y="89855"/>
            <a:ext cx="7094906" cy="519236"/>
          </a:xfrm>
        </p:spPr>
        <p:txBody>
          <a:bodyPr>
            <a:normAutofit/>
          </a:bodyPr>
          <a:lstStyle/>
          <a:p>
            <a:r>
              <a:rPr lang="en-US" sz="2400" dirty="0"/>
              <a:t>By The Numbers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DFF0BA-9808-56DD-489A-82B36757795B}"/>
              </a:ext>
            </a:extLst>
          </p:cNvPr>
          <p:cNvSpPr txBox="1">
            <a:spLocks/>
          </p:cNvSpPr>
          <p:nvPr/>
        </p:nvSpPr>
        <p:spPr>
          <a:xfrm>
            <a:off x="750094" y="609092"/>
            <a:ext cx="5046793" cy="419668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Highlights and accomplishments from Jan. 1 – May 31, 2023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6,887,863 total riders 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3,552,147 drivers (with vehicle)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3,335,716 vehicle passengers and walk-ons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58,273 trips completed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312,557 service miles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97.7% trip reliability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25 Lifesaving events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926 medical priority loads 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3">
              <a:spcBef>
                <a:spcPts val="0"/>
              </a:spcBef>
              <a:spcAft>
                <a:spcPts val="900"/>
              </a:spcAft>
              <a:tabLst>
                <a:tab pos="342900" algn="l"/>
              </a:tabLst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191 Whale sightings reported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BE955EE-2372-7D5F-DD3A-3AB6E31C1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  <a:defRPr/>
            </a:pPr>
            <a:fld id="{07A1B390-8C00-49C7-BEED-470B249615B6}" type="slidenum">
              <a:rPr lang="en-US" smtClean="0"/>
              <a:pPr>
                <a:spcAft>
                  <a:spcPts val="450"/>
                </a:spcAft>
                <a:defRPr/>
              </a:pPr>
              <a:t>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EF321-3963-9522-713F-B46BDCF3628F}"/>
              </a:ext>
            </a:extLst>
          </p:cNvPr>
          <p:cNvGrpSpPr/>
          <p:nvPr/>
        </p:nvGrpSpPr>
        <p:grpSpPr>
          <a:xfrm>
            <a:off x="1211444" y="1409620"/>
            <a:ext cx="456331" cy="3124789"/>
            <a:chOff x="1875816" y="1409620"/>
            <a:chExt cx="456331" cy="3124789"/>
          </a:xfrm>
        </p:grpSpPr>
        <p:pic>
          <p:nvPicPr>
            <p:cNvPr id="16" name="Graphic 15" descr="Users with solid fill">
              <a:extLst>
                <a:ext uri="{FF2B5EF4-FFF2-40B4-BE49-F238E27FC236}">
                  <a16:creationId xmlns:a16="http://schemas.microsoft.com/office/drawing/2014/main" id="{69A42B57-FF3F-B96F-4CAF-97400D9F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5816" y="1409620"/>
              <a:ext cx="410184" cy="410184"/>
            </a:xfrm>
            <a:prstGeom prst="rect">
              <a:avLst/>
            </a:prstGeom>
          </p:spPr>
        </p:pic>
        <p:pic>
          <p:nvPicPr>
            <p:cNvPr id="17" name="Graphic 16" descr="Car with solid fill">
              <a:extLst>
                <a:ext uri="{FF2B5EF4-FFF2-40B4-BE49-F238E27FC236}">
                  <a16:creationId xmlns:a16="http://schemas.microsoft.com/office/drawing/2014/main" id="{985BB781-E80A-BF70-0520-C4D48E6C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75816" y="1709865"/>
              <a:ext cx="456331" cy="456331"/>
            </a:xfrm>
            <a:prstGeom prst="rect">
              <a:avLst/>
            </a:prstGeom>
          </p:spPr>
        </p:pic>
        <p:pic>
          <p:nvPicPr>
            <p:cNvPr id="18" name="Graphic 17" descr="Walk with solid fill">
              <a:extLst>
                <a:ext uri="{FF2B5EF4-FFF2-40B4-BE49-F238E27FC236}">
                  <a16:creationId xmlns:a16="http://schemas.microsoft.com/office/drawing/2014/main" id="{494D2CC9-E3E5-CCBF-E247-8DFA6FC5E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20240" y="2104507"/>
              <a:ext cx="327660" cy="327660"/>
            </a:xfrm>
            <a:prstGeom prst="rect">
              <a:avLst/>
            </a:prstGeom>
          </p:spPr>
        </p:pic>
        <p:pic>
          <p:nvPicPr>
            <p:cNvPr id="19" name="Graphic 18" descr="Checkmark with solid fill">
              <a:extLst>
                <a:ext uri="{FF2B5EF4-FFF2-40B4-BE49-F238E27FC236}">
                  <a16:creationId xmlns:a16="http://schemas.microsoft.com/office/drawing/2014/main" id="{7CB83848-7EA9-2C3E-1193-C6B522F0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43100" y="2432167"/>
              <a:ext cx="342900" cy="342900"/>
            </a:xfrm>
            <a:prstGeom prst="rect">
              <a:avLst/>
            </a:prstGeom>
          </p:spPr>
        </p:pic>
        <p:pic>
          <p:nvPicPr>
            <p:cNvPr id="20" name="Graphic 19" descr="Route (Two Pins With A Path) with solid fill">
              <a:extLst>
                <a:ext uri="{FF2B5EF4-FFF2-40B4-BE49-F238E27FC236}">
                  <a16:creationId xmlns:a16="http://schemas.microsoft.com/office/drawing/2014/main" id="{8EC37966-23A7-47A1-4FD6-10F796B81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91056" y="2723897"/>
              <a:ext cx="410184" cy="410184"/>
            </a:xfrm>
            <a:prstGeom prst="rect">
              <a:avLst/>
            </a:prstGeom>
          </p:spPr>
        </p:pic>
        <p:pic>
          <p:nvPicPr>
            <p:cNvPr id="21" name="Graphic 20" descr="Monthly calendar with solid fill">
              <a:extLst>
                <a:ext uri="{FF2B5EF4-FFF2-40B4-BE49-F238E27FC236}">
                  <a16:creationId xmlns:a16="http://schemas.microsoft.com/office/drawing/2014/main" id="{40A0AE37-EE54-E1BC-CBA5-CCC044C6A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06297" y="3111785"/>
              <a:ext cx="356844" cy="356844"/>
            </a:xfrm>
            <a:prstGeom prst="rect">
              <a:avLst/>
            </a:prstGeom>
          </p:spPr>
        </p:pic>
        <p:pic>
          <p:nvPicPr>
            <p:cNvPr id="22" name="Graphic 21" descr="Life ring with solid fill">
              <a:extLst>
                <a:ext uri="{FF2B5EF4-FFF2-40B4-BE49-F238E27FC236}">
                  <a16:creationId xmlns:a16="http://schemas.microsoft.com/office/drawing/2014/main" id="{9368DD70-9E30-E33C-BDBA-9DE9B168B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883436" y="3417458"/>
              <a:ext cx="425424" cy="425424"/>
            </a:xfrm>
            <a:prstGeom prst="rect">
              <a:avLst/>
            </a:prstGeom>
          </p:spPr>
        </p:pic>
        <p:pic>
          <p:nvPicPr>
            <p:cNvPr id="23" name="Graphic 22" descr="Ambulance with solid fill">
              <a:extLst>
                <a:ext uri="{FF2B5EF4-FFF2-40B4-BE49-F238E27FC236}">
                  <a16:creationId xmlns:a16="http://schemas.microsoft.com/office/drawing/2014/main" id="{1B5E3D60-9DBD-4217-FE8B-77B5D7CB6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889760" y="3746557"/>
              <a:ext cx="434340" cy="434340"/>
            </a:xfrm>
            <a:prstGeom prst="rect">
              <a:avLst/>
            </a:prstGeom>
          </p:spPr>
        </p:pic>
        <p:pic>
          <p:nvPicPr>
            <p:cNvPr id="24" name="Graphic 23" descr="Orca with solid fill">
              <a:extLst>
                <a:ext uri="{FF2B5EF4-FFF2-40B4-BE49-F238E27FC236}">
                  <a16:creationId xmlns:a16="http://schemas.microsoft.com/office/drawing/2014/main" id="{13105AD5-94EA-3C97-EA87-FC6A662A0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21963" y="4177991"/>
              <a:ext cx="356418" cy="356418"/>
            </a:xfrm>
            <a:prstGeom prst="rect">
              <a:avLst/>
            </a:prstGeom>
          </p:spPr>
        </p:pic>
      </p:grpSp>
      <p:pic>
        <p:nvPicPr>
          <p:cNvPr id="5" name="Picture 4" descr="A group of people in reflective vests standing on a deck&#10;&#10;Description automatically generated with low confidence">
            <a:extLst>
              <a:ext uri="{FF2B5EF4-FFF2-40B4-BE49-F238E27FC236}">
                <a16:creationId xmlns:a16="http://schemas.microsoft.com/office/drawing/2014/main" id="{17E877AD-9182-DEF8-1701-73735AD2B93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2" y="2380901"/>
            <a:ext cx="3327699" cy="23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3BD1B-3A60-AAF8-48F5-41359BF6864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4426" r="16154"/>
          <a:stretch/>
        </p:blipFill>
        <p:spPr>
          <a:xfrm>
            <a:off x="5791961" y="456195"/>
            <a:ext cx="2481132" cy="22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7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7844-AE40-996D-F59A-F12FB7D2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Metrics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D3ED5526-47DD-F5F9-5BEF-4B590B7D7D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1" y="784561"/>
            <a:ext cx="7063099" cy="384399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F94FE-499D-4CD9-1E37-9E5D609F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8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360A-8B1B-42A1-A2E2-CB015122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152947"/>
            <a:ext cx="3901440" cy="609086"/>
          </a:xfrm>
        </p:spPr>
        <p:txBody>
          <a:bodyPr/>
          <a:lstStyle/>
          <a:p>
            <a:r>
              <a:rPr lang="en-US" sz="2400" dirty="0"/>
              <a:t>Rebounding Ridership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FC2A2-A4C2-43B0-BCBB-FF8141FC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9142" y="4888639"/>
            <a:ext cx="2133600" cy="273844"/>
          </a:xfrm>
        </p:spPr>
        <p:txBody>
          <a:bodyPr/>
          <a:lstStyle/>
          <a:p>
            <a:pPr defTabSz="685800">
              <a:defRPr/>
            </a:pPr>
            <a:fld id="{07A1B390-8C00-49C7-BEED-470B249615B6}" type="slidenum">
              <a:rPr lang="en-US" sz="1200">
                <a:solidFill>
                  <a:prstClr val="white"/>
                </a:solidFill>
              </a:rPr>
              <a:pPr defTabSz="685800">
                <a:defRPr/>
              </a:pPr>
              <a:t>6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A45AE-925E-0640-DBFF-EF79567DC7E9}"/>
              </a:ext>
            </a:extLst>
          </p:cNvPr>
          <p:cNvSpPr>
            <a:spLocks noGrp="1"/>
          </p:cNvSpPr>
          <p:nvPr/>
        </p:nvSpPr>
        <p:spPr>
          <a:xfrm>
            <a:off x="395876" y="654356"/>
            <a:ext cx="5946506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Total 2023 systemwide ridership compared to previous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649A4-7821-63F6-D2AD-95150CB9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21" y="1155765"/>
            <a:ext cx="8584358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8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5F106-7842-4987-9124-FEBBDF41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12" y="514350"/>
            <a:ext cx="6700976" cy="42862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66D73E-9E76-2F4A-9F5A-A5727A405F04}"/>
              </a:ext>
            </a:extLst>
          </p:cNvPr>
          <p:cNvSpPr txBox="1">
            <a:spLocks/>
          </p:cNvSpPr>
          <p:nvPr/>
        </p:nvSpPr>
        <p:spPr>
          <a:xfrm>
            <a:off x="426357" y="138420"/>
            <a:ext cx="61722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700" dirty="0">
                <a:solidFill>
                  <a:srgbClr val="1B6C49"/>
                </a:solidFill>
                <a:cs typeface="Arial" panose="020B0604020202020204" pitchFamily="34" charset="0"/>
              </a:rPr>
              <a:t>2040 Long Range Plan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57184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7602D-771C-419B-B7C4-32C32EDF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" y="205026"/>
            <a:ext cx="4966636" cy="857250"/>
          </a:xfrm>
        </p:spPr>
        <p:txBody>
          <a:bodyPr/>
          <a:lstStyle/>
          <a:p>
            <a:r>
              <a:rPr lang="en-US" sz="2400" dirty="0"/>
              <a:t>Service Restoration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A6975-A7B1-48D1-9FF5-7157A60E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6CA0829F-5FE2-4FF4-95E0-4CA67CE18B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/>
          <a:stretch/>
        </p:blipFill>
        <p:spPr>
          <a:xfrm>
            <a:off x="5454894" y="81344"/>
            <a:ext cx="2489040" cy="478831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934FC-1434-4ED3-B6B3-AC634821EFEC}"/>
              </a:ext>
            </a:extLst>
          </p:cNvPr>
          <p:cNvSpPr txBox="1"/>
          <p:nvPr/>
        </p:nvSpPr>
        <p:spPr>
          <a:xfrm>
            <a:off x="1395027" y="1062276"/>
            <a:ext cx="34290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Route prioritization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Anacortes/San Juan Islands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Seattle/Bainbridge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Mukilteo/Clinton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Edmonds/Kingston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Fauntleroy/Vashon Island/Southworth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Seattle/Bremerton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Port Townsend/Coupeville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Anacortes/Sidney BC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* Point Defiance/Tahlequah remains on one-boat service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43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7602D-771C-419B-B7C4-32C32EDF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4" y="-2637"/>
            <a:ext cx="8436486" cy="554919"/>
          </a:xfrm>
        </p:spPr>
        <p:txBody>
          <a:bodyPr/>
          <a:lstStyle/>
          <a:p>
            <a:r>
              <a:rPr lang="en-US" sz="3600" dirty="0"/>
              <a:t>Service Restoration Progress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A6975-A7B1-48D1-9FF5-7157A60E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7A1B390-8C00-49C7-BEED-470B249615B6}" type="slidenum">
              <a:rPr lang="en-US">
                <a:solidFill>
                  <a:prstClr val="white"/>
                </a:solidFill>
              </a:rPr>
              <a:pPr defTabSz="685800">
                <a:defRPr/>
              </a:pPr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D01C8-0BB3-6AE4-06DE-D59169B8F2CC}"/>
              </a:ext>
            </a:extLst>
          </p:cNvPr>
          <p:cNvSpPr txBox="1"/>
          <p:nvPr/>
        </p:nvSpPr>
        <p:spPr>
          <a:xfrm>
            <a:off x="3944744" y="742752"/>
            <a:ext cx="3921919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Timeline for service restoration</a:t>
            </a:r>
          </a:p>
          <a:p>
            <a:pPr defTabSz="685800">
              <a:defRPr/>
            </a:pPr>
            <a:endParaRPr lang="en-US" sz="1050" b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Anacortes/San Juan Islands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Restored Jan. 2022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Seattle/Bainbridge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Restored April 2022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Mukilteo/Clinton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Restored May 2022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Edmonds/Kingston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Restored Feb. 2023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Fauntleroy/Vashon/Southworth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Estimated restoration: Early-2024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Seattle/Bremerton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Estimated restoration: Early-2024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Port Townsend/Coupeville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Estimated Restoration: Spring 2024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</a:rPr>
              <a:t>Anacortes/Sidney, B.C.</a:t>
            </a:r>
          </a:p>
          <a:p>
            <a:pPr defTabSz="685800">
              <a:defRPr/>
            </a:pPr>
            <a:r>
              <a:rPr lang="en-US" sz="1050" i="1" dirty="0">
                <a:solidFill>
                  <a:prstClr val="black"/>
                </a:solidFill>
              </a:rPr>
              <a:t>Estimated restoration: 2030</a:t>
            </a:r>
          </a:p>
          <a:p>
            <a:pPr defTabSz="685800">
              <a:defRPr/>
            </a:pPr>
            <a:endParaRPr lang="en-US" sz="1200" i="1" dirty="0">
              <a:solidFill>
                <a:prstClr val="black"/>
              </a:solidFill>
            </a:endParaRPr>
          </a:p>
          <a:p>
            <a:pPr defTabSz="685800">
              <a:defRPr/>
            </a:pPr>
            <a:endParaRPr lang="en-US" sz="1200" i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78B46-D0DE-95B1-38BB-3E027FCE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70" y="552282"/>
            <a:ext cx="2172106" cy="42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3777"/>
      </p:ext>
    </p:extLst>
  </p:cSld>
  <p:clrMapOvr>
    <a:masterClrMapping/>
  </p:clrMapOvr>
</p:sld>
</file>

<file path=ppt/theme/theme1.xml><?xml version="1.0" encoding="utf-8"?>
<a:theme xmlns:a="http://schemas.openxmlformats.org/drawingml/2006/main" name="WSDOT_PPT_TEMPLATE_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DOT_PPT_TEMPLATE_WIDE (002)  -  Read-Only" id="{5EEE837F-04F7-4B43-B547-FBE6F72D5304}" vid="{AA0EB4F3-D657-47A7-B8FE-E39992BC6B02}"/>
    </a:ext>
  </a:extLst>
</a:theme>
</file>

<file path=ppt/theme/theme2.xml><?xml version="1.0" encoding="utf-8"?>
<a:theme xmlns:a="http://schemas.openxmlformats.org/drawingml/2006/main" name="WSDOT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DOT_PPT_TEMPLATE_WIDE (002)  -  Read-Only" id="{5EEE837F-04F7-4B43-B547-FBE6F72D5304}" vid="{5F1DE7C6-F423-4BF8-BDAD-DA29B3EC48C1}"/>
    </a:ext>
  </a:extLst>
</a:theme>
</file>

<file path=ppt/theme/theme3.xml><?xml version="1.0" encoding="utf-8"?>
<a:theme xmlns:a="http://schemas.openxmlformats.org/drawingml/2006/main" name="1_WSDOT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DOT_PPT_TEMPLATE_WIDE (002)  -  Read-Only" id="{5EEE837F-04F7-4B43-B547-FBE6F72D5304}" vid="{5F1DE7C6-F423-4BF8-BDAD-DA29B3EC48C1}"/>
    </a:ext>
  </a:extLst>
</a:theme>
</file>

<file path=ppt/theme/theme4.xml><?xml version="1.0" encoding="utf-8"?>
<a:theme xmlns:a="http://schemas.openxmlformats.org/drawingml/2006/main" name="2_WSDOT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RV Input 19 April 2022" id="{27535DA3-4C0E-4616-B575-C1AC85071FF1}" vid="{081BEB87-2DA0-4EAE-9453-A2FD73B3DBC4}"/>
    </a:ext>
  </a:extLst>
</a:theme>
</file>

<file path=ppt/theme/theme5.xml><?xml version="1.0" encoding="utf-8"?>
<a:theme xmlns:a="http://schemas.openxmlformats.org/drawingml/2006/main" name="3_WSDOT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DOT_PPT_TEMPLATE.potx" id="{7A3D58DA-2249-4F2A-A4E4-ED21407353A1}" vid="{6F9C24F2-72A5-439E-ABBE-106900973676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02F894333834789F259F99ECD9093" ma:contentTypeVersion="14" ma:contentTypeDescription="Create a new document." ma:contentTypeScope="" ma:versionID="48aea2220a159b4053779cac0f1840de">
  <xsd:schema xmlns:xsd="http://www.w3.org/2001/XMLSchema" xmlns:xs="http://www.w3.org/2001/XMLSchema" xmlns:p="http://schemas.microsoft.com/office/2006/metadata/properties" xmlns:ns2="79dc9f33-c8b6-4255-be47-79215fc6db31" xmlns:ns3="c0c10805-578c-41a2-8b08-848e05b816e2" targetNamespace="http://schemas.microsoft.com/office/2006/metadata/properties" ma:root="true" ma:fieldsID="6591b121342623ee2dcae9011500bb07" ns2:_="" ns3:_="">
    <xsd:import namespace="79dc9f33-c8b6-4255-be47-79215fc6db31"/>
    <xsd:import namespace="c0c10805-578c-41a2-8b08-848e05b816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c9f33-c8b6-4255-be47-79215fc6db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f02fef1-b8ca-4258-b4a3-178974b755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10805-578c-41a2-8b08-848e05b816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bbeb6dd-75ff-47e9-92cf-48076ca486a0}" ma:internalName="TaxCatchAll" ma:showField="CatchAllData" ma:web="c0c10805-578c-41a2-8b08-848e05b81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dc9f33-c8b6-4255-be47-79215fc6db31">
      <Terms xmlns="http://schemas.microsoft.com/office/infopath/2007/PartnerControls"/>
    </lcf76f155ced4ddcb4097134ff3c332f>
    <TaxCatchAll xmlns="c0c10805-578c-41a2-8b08-848e05b816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3981DF-2534-43C5-A6F5-D564FDC9E35C}">
  <ds:schemaRefs>
    <ds:schemaRef ds:uri="79dc9f33-c8b6-4255-be47-79215fc6db31"/>
    <ds:schemaRef ds:uri="c0c10805-578c-41a2-8b08-848e05b816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0244F4-1867-4FC0-AA73-5720ACF00A37}">
  <ds:schemaRefs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79dc9f33-c8b6-4255-be47-79215fc6db31"/>
    <ds:schemaRef ds:uri="http://schemas.microsoft.com/office/2006/metadata/properties"/>
    <ds:schemaRef ds:uri="http://purl.org/dc/dcmitype/"/>
    <ds:schemaRef ds:uri="http://schemas.openxmlformats.org/package/2006/metadata/core-properties"/>
    <ds:schemaRef ds:uri="c0c10805-578c-41a2-8b08-848e05b816e2"/>
  </ds:schemaRefs>
</ds:datastoreItem>
</file>

<file path=customXml/itemProps3.xml><?xml version="1.0" encoding="utf-8"?>
<ds:datastoreItem xmlns:ds="http://schemas.openxmlformats.org/officeDocument/2006/customXml" ds:itemID="{42E5D6F5-2BFB-4FF8-BCB9-A489BBD0A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ELECTRIFICATION_PPT</Template>
  <TotalTime>2771</TotalTime>
  <Words>771</Words>
  <Application>Microsoft Office PowerPoint</Application>
  <PresentationFormat>On-screen Show (16:9)</PresentationFormat>
  <Paragraphs>186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WSDOT_PPT_TEMPLATE_WIDE</vt:lpstr>
      <vt:lpstr>WSDOT CONTENT SLIDES</vt:lpstr>
      <vt:lpstr>1_WSDOT CONTENT SLIDES</vt:lpstr>
      <vt:lpstr>2_WSDOT CONTENT SLIDES</vt:lpstr>
      <vt:lpstr>3_WSDOT CONTENT SLIDES</vt:lpstr>
      <vt:lpstr>PowerPoint Presentation</vt:lpstr>
      <vt:lpstr>Briefing agenda </vt:lpstr>
      <vt:lpstr>Our Ferry System</vt:lpstr>
      <vt:lpstr>By The Numbers</vt:lpstr>
      <vt:lpstr>Reliability Metrics</vt:lpstr>
      <vt:lpstr>Rebounding Ridership </vt:lpstr>
      <vt:lpstr>PowerPoint Presentation</vt:lpstr>
      <vt:lpstr>Service Restoration Process</vt:lpstr>
      <vt:lpstr>Service Restoration Progress </vt:lpstr>
      <vt:lpstr>Vessel replacement</vt:lpstr>
      <vt:lpstr>Crew Availability </vt:lpstr>
      <vt:lpstr>Providing Career Paths &amp; Training for Retention</vt:lpstr>
      <vt:lpstr>Workforce Development </vt:lpstr>
      <vt:lpstr>Advertising WSF Careers  Media Campaign</vt:lpstr>
      <vt:lpstr>Recruitment Results for WSF Careers  </vt:lpstr>
      <vt:lpstr>Investment in Action</vt:lpstr>
      <vt:lpstr>PowerPoint Presentation</vt:lpstr>
      <vt:lpstr>Hybrid Electric Olympic Class Builds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Sulley Schuster</dc:creator>
  <cp:lastModifiedBy>Sheila Rogers</cp:lastModifiedBy>
  <cp:revision>87</cp:revision>
  <cp:lastPrinted>2023-09-27T22:14:08Z</cp:lastPrinted>
  <dcterms:created xsi:type="dcterms:W3CDTF">2022-04-20T17:42:57Z</dcterms:created>
  <dcterms:modified xsi:type="dcterms:W3CDTF">2023-09-27T22:38:18Z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0x010100E9102F894333834789F259F99ECD9093</vt:lpwstr>
  </property>
  <property fmtid="{D5CDD505-2E9C-101B-9397-08002B2CF9AE}" pid="3" name="MediaServiceImageTags">
    <vt:lpwstr/>
  </property>
</Properties>
</file>